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0" r:id="rId6"/>
    <p:sldId id="262" r:id="rId7"/>
    <p:sldId id="261" r:id="rId8"/>
    <p:sldId id="263" r:id="rId9"/>
    <p:sldId id="265" r:id="rId10"/>
    <p:sldId id="266" r:id="rId11"/>
    <p:sldId id="268" r:id="rId12"/>
    <p:sldId id="269" r:id="rId13"/>
    <p:sldId id="271" r:id="rId14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2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The analysis of the result section of </a:t>
            </a:r>
            <a:r>
              <a:rPr lang="en-US" altLang="zh-CN" i="1">
                <a:latin typeface="Gabriola" panose="04040605051002020D02" charset="0"/>
                <a:cs typeface="Gabriola" panose="04040605051002020D02" charset="0"/>
              </a:rPr>
              <a:t>Modern Language Journal Result Analsis</a:t>
            </a:r>
            <a:endParaRPr lang="en-US" altLang="zh-CN" i="1">
              <a:latin typeface="Gabriola" panose="04040605051002020D02" charset="0"/>
              <a:cs typeface="Gabriola" panose="04040605051002020D02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reporter: </a:t>
            </a:r>
            <a:r>
              <a:rPr lang="zh-CN" altLang="en-US" sz="1800"/>
              <a:t>韩昊辰</a:t>
            </a:r>
            <a:r>
              <a:rPr lang="en-US" altLang="zh-CN"/>
              <a:t> G1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86715" y="-1397000"/>
            <a:ext cx="10826750" cy="2387600"/>
          </a:xfrm>
        </p:spPr>
        <p:txBody>
          <a:bodyPr>
            <a:normAutofit/>
          </a:bodyPr>
          <a:p>
            <a:pPr algn="l"/>
            <a:r>
              <a:rPr lang="en-US" altLang="zh-CN" sz="4400"/>
              <a:t>B.The Linguistic Features- </a:t>
            </a:r>
            <a:r>
              <a:rPr lang="en-US" altLang="zh-CN" sz="2800">
                <a:sym typeface="+mn-ea"/>
              </a:rPr>
              <a:t>(2) Present &amp; Past tense</a:t>
            </a:r>
            <a:endParaRPr lang="en-US" altLang="zh-CN" sz="2800">
              <a:sym typeface="+mn-ea"/>
            </a:endParaRPr>
          </a:p>
        </p:txBody>
      </p:sp>
      <p:pic>
        <p:nvPicPr>
          <p:cNvPr id="3" name="图片 2" descr="IMG_41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9505" y="1741805"/>
            <a:ext cx="6821170" cy="51161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495550" y="911860"/>
            <a:ext cx="679386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tx1"/>
                </a:solidFill>
              </a:rPr>
              <a:t>Present tense —— Refer to virsuals</a:t>
            </a:r>
            <a:endParaRPr lang="en-US" altLang="zh-CN" sz="2400">
              <a:solidFill>
                <a:schemeClr val="tx1"/>
              </a:solidFill>
            </a:endParaRPr>
          </a:p>
          <a:p>
            <a:r>
              <a:rPr lang="en-US" altLang="zh-CN" sz="2400">
                <a:solidFill>
                  <a:schemeClr val="tx1"/>
                </a:solidFill>
              </a:rPr>
              <a:t>Past tense —— Refer to experimental data </a:t>
            </a:r>
            <a:r>
              <a:rPr lang="en-US" altLang="zh-CN" sz="2400">
                <a:solidFill>
                  <a:srgbClr val="FFC000"/>
                </a:solidFill>
              </a:rPr>
              <a:t>(in yellow)</a:t>
            </a:r>
            <a:endParaRPr lang="en-US" altLang="zh-CN" sz="2400">
              <a:solidFill>
                <a:srgbClr val="FFC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86715" y="-1397000"/>
            <a:ext cx="10826750" cy="2387600"/>
          </a:xfrm>
        </p:spPr>
        <p:txBody>
          <a:bodyPr>
            <a:normAutofit/>
          </a:bodyPr>
          <a:p>
            <a:pPr algn="l"/>
            <a:r>
              <a:rPr lang="en-US" altLang="zh-CN" sz="4400"/>
              <a:t>B.The Linguistic Features- </a:t>
            </a:r>
            <a:r>
              <a:rPr lang="en-US" altLang="zh-CN" sz="2800">
                <a:sym typeface="+mn-ea"/>
              </a:rPr>
              <a:t>(3) None phrases</a:t>
            </a:r>
            <a:endParaRPr lang="en-US" altLang="zh-CN" sz="2800">
              <a:sym typeface="+mn-ea"/>
            </a:endParaRPr>
          </a:p>
        </p:txBody>
      </p:sp>
      <p:pic>
        <p:nvPicPr>
          <p:cNvPr id="5" name="图片 4" descr="IMG_41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345" y="878840"/>
            <a:ext cx="7432675" cy="55746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763000" y="1268730"/>
            <a:ext cx="3439795" cy="39693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none phrases </a:t>
            </a:r>
            <a:r>
              <a:rPr lang="en-US" altLang="zh-CN">
                <a:solidFill>
                  <a:srgbClr val="7030A0"/>
                </a:solidFill>
              </a:rPr>
              <a:t>( in purple )</a:t>
            </a:r>
            <a:endParaRPr lang="en-US" altLang="zh-CN">
              <a:solidFill>
                <a:srgbClr val="7030A0"/>
              </a:solidFill>
            </a:endParaRPr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		result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Avoid using “I”,”We”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The article flow better and become</a:t>
            </a:r>
            <a:endParaRPr lang="en-US" altLang="zh-CN"/>
          </a:p>
          <a:p>
            <a:r>
              <a:rPr lang="en-US" altLang="zh-CN"/>
              <a:t>more professional and objective</a:t>
            </a:r>
            <a:endParaRPr lang="en-US" altLang="zh-CN"/>
          </a:p>
        </p:txBody>
      </p:sp>
      <p:cxnSp>
        <p:nvCxnSpPr>
          <p:cNvPr id="7" name="直接箭头连接符 6"/>
          <p:cNvCxnSpPr/>
          <p:nvPr/>
        </p:nvCxnSpPr>
        <p:spPr>
          <a:xfrm>
            <a:off x="10473055" y="1654175"/>
            <a:ext cx="20320" cy="17551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10472420" y="3799205"/>
            <a:ext cx="14605" cy="6845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307465" y="5538470"/>
            <a:ext cx="62077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Not be like: position and exposure are related</a:t>
            </a:r>
            <a:endParaRPr lang="en-US" altLang="zh-CN"/>
          </a:p>
          <a:p>
            <a:r>
              <a:rPr lang="en-US" altLang="zh-CN"/>
              <a:t>or</a:t>
            </a:r>
            <a:endParaRPr lang="en-US" altLang="zh-CN"/>
          </a:p>
          <a:p>
            <a:r>
              <a:rPr lang="en-US" altLang="zh-CN"/>
              <a:t>having read about ... were mentioned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Thanks for listening</a:t>
            </a:r>
            <a:r>
              <a:rPr lang="zh-CN" altLang="en-US"/>
              <a:t>！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reporter: </a:t>
            </a:r>
            <a:r>
              <a:rPr lang="zh-CN" altLang="en-US"/>
              <a:t>韩昊辰</a:t>
            </a:r>
            <a:r>
              <a:rPr lang="en-US" altLang="zh-CN"/>
              <a:t> </a:t>
            </a:r>
            <a:r>
              <a:rPr lang="en-US" altLang="zh-CN"/>
              <a:t>G1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1247775" y="1532573"/>
            <a:ext cx="9144000" cy="2387600"/>
          </a:xfrm>
        </p:spPr>
        <p:txBody>
          <a:bodyPr/>
          <a:p>
            <a:r>
              <a:rPr lang="en-US" altLang="zh-CN" sz="4800"/>
              <a:t>Prominent Feature of </a:t>
            </a:r>
            <a:br>
              <a:rPr lang="en-US" altLang="zh-CN" sz="4800"/>
            </a:br>
            <a:r>
              <a:rPr lang="en-US" altLang="zh-CN" sz="4800"/>
              <a:t>the result section</a:t>
            </a:r>
            <a:endParaRPr lang="en-US" altLang="zh-CN" sz="48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62985" y="1612265"/>
            <a:ext cx="9144000" cy="2689860"/>
          </a:xfrm>
        </p:spPr>
        <p:txBody>
          <a:bodyPr>
            <a:normAutofit/>
          </a:bodyPr>
          <a:p>
            <a:r>
              <a:rPr lang="en-US" altLang="zh-CN"/>
              <a:t>A.Prominent Features</a:t>
            </a:r>
            <a:endParaRPr lang="en-US" altLang="zh-CN"/>
          </a:p>
          <a:p>
            <a:endParaRPr lang="en-US" altLang="zh-CN" sz="2400">
              <a:solidFill>
                <a:schemeClr val="tx1"/>
              </a:solidFill>
            </a:endParaRPr>
          </a:p>
          <a:p>
            <a:endParaRPr lang="en-US" altLang="zh-CN" sz="2400">
              <a:solidFill>
                <a:schemeClr val="tx1"/>
              </a:solidFill>
            </a:endParaRPr>
          </a:p>
          <a:p>
            <a:endParaRPr lang="en-US" altLang="zh-CN" sz="2400">
              <a:solidFill>
                <a:schemeClr val="tx1"/>
              </a:solidFill>
            </a:endParaRPr>
          </a:p>
          <a:p>
            <a:r>
              <a:rPr lang="en-US" altLang="zh-CN" sz="2400">
                <a:solidFill>
                  <a:schemeClr val="tx1"/>
                </a:solidFill>
              </a:rPr>
              <a:t>B.Linguistic Features</a:t>
            </a:r>
            <a:endParaRPr lang="en-US" altLang="zh-CN" sz="2400">
              <a:solidFill>
                <a:schemeClr val="tx1"/>
              </a:solidFill>
            </a:endParaRPr>
          </a:p>
        </p:txBody>
      </p:sp>
      <p:sp>
        <p:nvSpPr>
          <p:cNvPr id="4" name="左大括号 3"/>
          <p:cNvSpPr/>
          <p:nvPr/>
        </p:nvSpPr>
        <p:spPr>
          <a:xfrm>
            <a:off x="6172835" y="1800860"/>
            <a:ext cx="471805" cy="18783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790430" y="1158240"/>
            <a:ext cx="241046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(1) Logical arrangement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(2) Virsuals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(3) Contextual Analysis</a:t>
            </a:r>
            <a:endParaRPr lang="en-US" altLang="zh-CN"/>
          </a:p>
        </p:txBody>
      </p:sp>
      <p:sp>
        <p:nvSpPr>
          <p:cNvPr id="6" name="左大括号 5"/>
          <p:cNvSpPr/>
          <p:nvPr/>
        </p:nvSpPr>
        <p:spPr>
          <a:xfrm>
            <a:off x="9614535" y="1228725"/>
            <a:ext cx="75565" cy="12350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690100" y="2946400"/>
            <a:ext cx="24206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(1) Limited content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(2) Past &amp; Present tense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(3) None Phrases</a:t>
            </a:r>
            <a:endParaRPr lang="en-US" altLang="zh-CN"/>
          </a:p>
        </p:txBody>
      </p:sp>
      <p:sp>
        <p:nvSpPr>
          <p:cNvPr id="8" name="左大括号 7"/>
          <p:cNvSpPr/>
          <p:nvPr/>
        </p:nvSpPr>
        <p:spPr>
          <a:xfrm>
            <a:off x="9614535" y="3067050"/>
            <a:ext cx="75565" cy="12350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56410" y="1332548"/>
            <a:ext cx="9144000" cy="2387600"/>
          </a:xfrm>
        </p:spPr>
        <p:txBody>
          <a:bodyPr/>
          <a:p>
            <a:r>
              <a:rPr lang="en-US" altLang="zh-CN" sz="6600"/>
              <a:t>The Structural Features</a:t>
            </a:r>
            <a:endParaRPr lang="en-US" altLang="zh-CN" sz="6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13510" y="1698308"/>
            <a:ext cx="9144000" cy="1655762"/>
          </a:xfrm>
        </p:spPr>
        <p:txBody>
          <a:bodyPr/>
          <a:p>
            <a:r>
              <a:rPr lang="en-US" altLang="zh-CN" sz="7200"/>
              <a:t>A.</a:t>
            </a:r>
            <a:endParaRPr lang="en-US" altLang="zh-CN" sz="7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4475" y="-1397000"/>
            <a:ext cx="10989310" cy="2387600"/>
          </a:xfrm>
        </p:spPr>
        <p:txBody>
          <a:bodyPr>
            <a:normAutofit/>
          </a:bodyPr>
          <a:p>
            <a:pPr algn="l"/>
            <a:r>
              <a:rPr lang="en-US" altLang="zh-CN" sz="4400"/>
              <a:t>A.The Structural Features- </a:t>
            </a:r>
            <a:r>
              <a:rPr lang="en-US" altLang="zh-CN" sz="2800"/>
              <a:t>(1) </a:t>
            </a:r>
            <a:r>
              <a:rPr lang="en-US" altLang="zh-CN" sz="2800">
                <a:sym typeface="+mn-ea"/>
              </a:rPr>
              <a:t>Logical arrangement</a:t>
            </a:r>
            <a:endParaRPr lang="en-US" altLang="zh-CN" sz="2800">
              <a:sym typeface="+mn-ea"/>
            </a:endParaRPr>
          </a:p>
        </p:txBody>
      </p:sp>
      <p:pic>
        <p:nvPicPr>
          <p:cNvPr id="4" name="图片 3" descr="IMG_414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73430" y="1748790"/>
            <a:ext cx="5756910" cy="431800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 flipV="1">
            <a:off x="4320540" y="1452880"/>
            <a:ext cx="3357245" cy="1795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7880350" y="1231265"/>
            <a:ext cx="9099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amount</a:t>
            </a:r>
            <a:endParaRPr lang="en-US" altLang="zh-CN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5111115" y="2101850"/>
            <a:ext cx="2667635" cy="12579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880350" y="1748790"/>
            <a:ext cx="7969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nature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4492625" y="2710815"/>
            <a:ext cx="3469005" cy="10953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083550" y="2466975"/>
            <a:ext cx="8826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reading</a:t>
            </a:r>
            <a:endParaRPr lang="en-US" altLang="zh-CN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5111115" y="3400425"/>
            <a:ext cx="2911475" cy="4362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174355" y="3258185"/>
            <a:ext cx="885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hearing</a:t>
            </a:r>
            <a:endParaRPr lang="en-US" altLang="zh-CN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1885950" y="4222115"/>
            <a:ext cx="6339205" cy="812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8397875" y="4090035"/>
            <a:ext cx="7893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hinder</a:t>
            </a:r>
            <a:endParaRPr lang="en-US" altLang="zh-CN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4655185" y="5104130"/>
            <a:ext cx="3275965" cy="3149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225155" y="5277485"/>
            <a:ext cx="15011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publish extent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773430" y="1298575"/>
            <a:ext cx="4493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The research question (in yellow):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75" y="-1497647"/>
            <a:ext cx="9144000" cy="2387600"/>
          </a:xfrm>
        </p:spPr>
        <p:txBody>
          <a:bodyPr/>
          <a:p>
            <a:pPr algn="l"/>
            <a:r>
              <a:rPr lang="en-US" altLang="zh-CN" sz="4400"/>
              <a:t>A.The Structural Features-</a:t>
            </a:r>
            <a:r>
              <a:rPr lang="en-US" altLang="zh-CN" sz="2400">
                <a:sym typeface="+mn-ea"/>
              </a:rPr>
              <a:t>(1) </a:t>
            </a:r>
            <a:r>
              <a:rPr lang="en-US" altLang="zh-CN" sz="2400">
                <a:sym typeface="+mn-ea"/>
              </a:rPr>
              <a:t>Logical arrangement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 descr="IMG_41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760" y="1493520"/>
            <a:ext cx="6841490" cy="5131435"/>
          </a:xfrm>
          <a:prstGeom prst="rect">
            <a:avLst/>
          </a:prstGeom>
        </p:spPr>
      </p:pic>
      <p:pic>
        <p:nvPicPr>
          <p:cNvPr id="4" name="图片 3" descr="IMG_41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2470" y="1493520"/>
            <a:ext cx="6903720" cy="517779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37715" y="4293870"/>
            <a:ext cx="885825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hearing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534920" y="6069965"/>
            <a:ext cx="909955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amount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88460" y="3925570"/>
            <a:ext cx="88265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reading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11060" y="2338070"/>
            <a:ext cx="3273425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nature (where research are from)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211060" y="5399405"/>
            <a:ext cx="789305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hinder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图片 4" descr="IMG_4151(20220516-202447)"/>
          <p:cNvPicPr>
            <a:picLocks noChangeAspect="1"/>
          </p:cNvPicPr>
          <p:nvPr/>
        </p:nvPicPr>
        <p:blipFill>
          <a:blip r:embed="rId3"/>
          <a:srcRect l="1778" t="21463" r="19110" b="-1472"/>
          <a:stretch>
            <a:fillRect/>
          </a:stretch>
        </p:blipFill>
        <p:spPr>
          <a:xfrm>
            <a:off x="238760" y="2099310"/>
            <a:ext cx="6753225" cy="548703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611630" y="5031105"/>
            <a:ext cx="150114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publish extent</a:t>
            </a:r>
            <a:endParaRPr lang="en-US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4490" y="1007745"/>
            <a:ext cx="115265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/>
              <a:t>The type of data presented by the lecture addresses the research question, </a:t>
            </a:r>
            <a:r>
              <a:rPr lang="en-US" altLang="zh-CN" sz="2400">
                <a:solidFill>
                  <a:srgbClr val="FF0000"/>
                </a:solidFill>
              </a:rPr>
              <a:t>by order (in red)</a:t>
            </a:r>
            <a:endParaRPr lang="en-US" altLang="zh-CN" sz="24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374015" y="-1376997"/>
            <a:ext cx="9144000" cy="2387600"/>
          </a:xfrm>
        </p:spPr>
        <p:txBody>
          <a:bodyPr>
            <a:normAutofit/>
          </a:bodyPr>
          <a:p>
            <a:r>
              <a:rPr lang="en-US" altLang="zh-CN" sz="4400"/>
              <a:t>A.The Structural Features- </a:t>
            </a:r>
            <a:r>
              <a:rPr lang="en-US" altLang="zh-CN" sz="3600">
                <a:sym typeface="+mn-ea"/>
              </a:rPr>
              <a:t>(2) Virsuals</a:t>
            </a:r>
            <a:endParaRPr lang="en-US" altLang="zh-CN" sz="3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356168"/>
            <a:ext cx="9144000" cy="1655762"/>
          </a:xfrm>
        </p:spPr>
        <p:txBody>
          <a:bodyPr/>
          <a:p>
            <a:endParaRPr lang="zh-CN" altLang="en-US"/>
          </a:p>
        </p:txBody>
      </p:sp>
      <p:pic>
        <p:nvPicPr>
          <p:cNvPr id="5" name="图片 4" descr="IMG_4154(20220516-20273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605" y="2114550"/>
            <a:ext cx="12192000" cy="27901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51535" y="1290320"/>
            <a:ext cx="83064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The data is presented in tables, charts, graphs and other figures.</a:t>
            </a:r>
            <a:endParaRPr lang="en-US" altLang="zh-CN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7035" y="-1447800"/>
            <a:ext cx="10655300" cy="2387600"/>
          </a:xfrm>
        </p:spPr>
        <p:txBody>
          <a:bodyPr>
            <a:normAutofit/>
          </a:bodyPr>
          <a:p>
            <a:r>
              <a:rPr lang="en-US" altLang="zh-CN" sz="4400"/>
              <a:t>A.The Structural Features- </a:t>
            </a:r>
            <a:r>
              <a:rPr lang="en-US" altLang="zh-CN" sz="3600">
                <a:sym typeface="+mn-ea"/>
              </a:rPr>
              <a:t>(3) </a:t>
            </a:r>
            <a:r>
              <a:rPr lang="en-US" altLang="zh-CN" sz="3600">
                <a:sym typeface="+mn-ea"/>
              </a:rPr>
              <a:t>Contextual Analysis</a:t>
            </a:r>
            <a:endParaRPr lang="en-US" altLang="zh-CN" sz="3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24560" y="1061403"/>
            <a:ext cx="9144000" cy="1655762"/>
          </a:xfrm>
        </p:spPr>
        <p:txBody>
          <a:bodyPr/>
          <a:p>
            <a:pPr algn="l"/>
            <a:r>
              <a:rPr lang="en-US" altLang="zh-CN"/>
              <a:t>Not a list of data but combined with</a:t>
            </a:r>
            <a:endParaRPr lang="en-US" altLang="zh-CN"/>
          </a:p>
          <a:p>
            <a:pPr algn="l"/>
            <a:r>
              <a:rPr lang="en-US" altLang="zh-CN"/>
              <a:t> </a:t>
            </a:r>
            <a:r>
              <a:rPr lang="en-US" altLang="zh-CN">
                <a:solidFill>
                  <a:schemeClr val="accent6">
                    <a:lumMod val="50000"/>
                  </a:schemeClr>
                </a:solidFill>
              </a:rPr>
              <a:t>contextual anaylisis (in green)</a:t>
            </a:r>
            <a:endParaRPr lang="en-US" altLang="zh-CN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4" name="图片 3" descr="IMG_41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4560" y="1974850"/>
            <a:ext cx="5888355" cy="4416425"/>
          </a:xfrm>
          <a:prstGeom prst="rect">
            <a:avLst/>
          </a:prstGeom>
        </p:spPr>
      </p:pic>
      <p:pic>
        <p:nvPicPr>
          <p:cNvPr id="6" name="图片 5" descr="IMG_41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550" y="1974850"/>
            <a:ext cx="5674995" cy="425640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32550" y="2406015"/>
            <a:ext cx="47732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Direction             Magnitude</a:t>
            </a:r>
            <a:endParaRPr lang="en-US" altLang="zh-CN" sz="3200" b="1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 flipV="1">
            <a:off x="7830820" y="2893060"/>
            <a:ext cx="1440180" cy="1105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H="1" flipV="1">
            <a:off x="8114665" y="2903220"/>
            <a:ext cx="852170" cy="11258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56410" y="1332548"/>
            <a:ext cx="9144000" cy="2387600"/>
          </a:xfrm>
        </p:spPr>
        <p:txBody>
          <a:bodyPr/>
          <a:p>
            <a:r>
              <a:rPr lang="en-US" altLang="zh-CN" sz="6600"/>
              <a:t>The Linguistic Features</a:t>
            </a:r>
            <a:endParaRPr lang="en-US" altLang="zh-CN" sz="6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13510" y="1698308"/>
            <a:ext cx="9144000" cy="1655762"/>
          </a:xfrm>
        </p:spPr>
        <p:txBody>
          <a:bodyPr/>
          <a:p>
            <a:r>
              <a:rPr lang="en-US" altLang="zh-CN" sz="7200"/>
              <a:t>B.</a:t>
            </a:r>
            <a:endParaRPr lang="en-US" altLang="zh-CN" sz="7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115" y="-1376680"/>
            <a:ext cx="10826750" cy="2387600"/>
          </a:xfrm>
        </p:spPr>
        <p:txBody>
          <a:bodyPr>
            <a:normAutofit/>
          </a:bodyPr>
          <a:p>
            <a:pPr algn="l"/>
            <a:r>
              <a:rPr lang="en-US" altLang="zh-CN" sz="4400"/>
              <a:t>B.The Linguistic Features</a:t>
            </a:r>
            <a:endParaRPr lang="en-US" altLang="zh-CN" sz="28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09470" y="1216660"/>
            <a:ext cx="10043795" cy="48310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4400">
                <a:sym typeface="+mn-ea"/>
              </a:rPr>
              <a:t>(1) Limited content</a:t>
            </a:r>
            <a:endParaRPr lang="en-US" altLang="zh-CN" sz="4400">
              <a:sym typeface="+mn-ea"/>
            </a:endParaRPr>
          </a:p>
          <a:p>
            <a:endParaRPr lang="en-US" altLang="zh-CN" sz="4400">
              <a:sym typeface="+mn-ea"/>
            </a:endParaRPr>
          </a:p>
          <a:p>
            <a:r>
              <a:rPr lang="en-US" altLang="zh-CN" sz="4400">
                <a:sym typeface="+mn-ea"/>
              </a:rPr>
              <a:t>include: 1,direct findings and outcomes</a:t>
            </a:r>
            <a:endParaRPr lang="en-US" altLang="zh-CN" sz="4400">
              <a:sym typeface="+mn-ea"/>
            </a:endParaRPr>
          </a:p>
          <a:p>
            <a:r>
              <a:rPr lang="en-US" altLang="zh-CN" sz="4400">
                <a:sym typeface="+mn-ea"/>
              </a:rPr>
              <a:t>not include: 1,author’s subjective judgment</a:t>
            </a:r>
            <a:endParaRPr lang="en-US" altLang="zh-CN" sz="4400">
              <a:sym typeface="+mn-ea"/>
            </a:endParaRPr>
          </a:p>
          <a:p>
            <a:r>
              <a:rPr lang="en-US" altLang="zh-CN" sz="4400">
                <a:sym typeface="+mn-ea"/>
              </a:rPr>
              <a:t>			2,methods of analysis</a:t>
            </a:r>
            <a:endParaRPr lang="en-US" altLang="zh-CN" sz="4400">
              <a:sym typeface="+mn-ea"/>
            </a:endParaRPr>
          </a:p>
          <a:p>
            <a:r>
              <a:rPr lang="en-US" altLang="zh-CN" sz="4400">
                <a:sym typeface="+mn-ea"/>
              </a:rPr>
              <a:t>			3,background</a:t>
            </a:r>
            <a:endParaRPr lang="en-US" altLang="zh-CN" sz="4400">
              <a:sym typeface="+mn-ea"/>
            </a:endParaRPr>
          </a:p>
          <a:p>
            <a:r>
              <a:rPr lang="en-US" altLang="zh-CN" sz="4400">
                <a:sym typeface="+mn-ea"/>
              </a:rPr>
              <a:t>			4,interpretation of the result</a:t>
            </a:r>
            <a:endParaRPr lang="en-US" altLang="zh-CN" sz="4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0800,&quot;width&quot;:14400}"/>
</p:tagLst>
</file>

<file path=ppt/tags/tag2.xml><?xml version="1.0" encoding="utf-8"?>
<p:tagLst xmlns:p="http://schemas.openxmlformats.org/presentationml/2006/main">
  <p:tag name="COMMONDATA" val="eyJoZGlkIjoiZTAwNThmM2NkMTA4NjY3YjRjMzAyM2MzZjI5OGM2NDk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1555</Words>
  <Application>WPS 演示</Application>
  <PresentationFormat>宽屏</PresentationFormat>
  <Paragraphs>115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43" baseType="lpstr">
      <vt:lpstr>Arial</vt:lpstr>
      <vt:lpstr>宋体</vt:lpstr>
      <vt:lpstr>Wingdings</vt:lpstr>
      <vt:lpstr>Arial Unicode MS</vt:lpstr>
      <vt:lpstr>Calibri</vt:lpstr>
      <vt:lpstr>微软雅黑</vt:lpstr>
      <vt:lpstr>方正粗黑宋简体</vt:lpstr>
      <vt:lpstr>微软雅黑 Light</vt:lpstr>
      <vt:lpstr>新宋体</vt:lpstr>
      <vt:lpstr>Bahnschrift</vt:lpstr>
      <vt:lpstr>Bahnschrift SemiLight Condensed</vt:lpstr>
      <vt:lpstr>Cambria</vt:lpstr>
      <vt:lpstr>Bahnschrift Light SemiCondensed</vt:lpstr>
      <vt:lpstr>Candara Light</vt:lpstr>
      <vt:lpstr>Comic Sans MS</vt:lpstr>
      <vt:lpstr>Corbel</vt:lpstr>
      <vt:lpstr>Ebrima</vt:lpstr>
      <vt:lpstr>Gadugi</vt:lpstr>
      <vt:lpstr>DejaVu Math TeX Gyre</vt:lpstr>
      <vt:lpstr>Courier New</vt:lpstr>
      <vt:lpstr>Ink Free</vt:lpstr>
      <vt:lpstr>Leelawadee UI Semilight</vt:lpstr>
      <vt:lpstr>Microsoft Himalaya</vt:lpstr>
      <vt:lpstr>Microsoft JhengHei</vt:lpstr>
      <vt:lpstr>Microsoft JhengHei Light</vt:lpstr>
      <vt:lpstr>Microsoft JhengHei UI Light</vt:lpstr>
      <vt:lpstr>Microsoft PhagsPa</vt:lpstr>
      <vt:lpstr>Lucida Sans Unicode</vt:lpstr>
      <vt:lpstr>Javanese Text</vt:lpstr>
      <vt:lpstr>Gabriola</vt:lpstr>
      <vt:lpstr>Office 主题</vt:lpstr>
      <vt:lpstr>PowerPoint 演示文稿</vt:lpstr>
      <vt:lpstr>PowerPoint 演示文稿</vt:lpstr>
      <vt:lpstr>PowerPoint 演示文稿</vt:lpstr>
      <vt:lpstr>The Structural Features</vt:lpstr>
      <vt:lpstr>A.The Structural Features</vt:lpstr>
      <vt:lpstr>A.The Structural Features</vt:lpstr>
      <vt:lpstr>A.The Structural Features- (2) Virsuals</vt:lpstr>
      <vt:lpstr>The Structural Features</vt:lpstr>
      <vt:lpstr>A.The Structural Features- (2) Virsuals</vt:lpstr>
      <vt:lpstr>B.The Linguistic Features- (1) Limited content</vt:lpstr>
      <vt:lpstr>B.The Linguistic Features- (2) Present &amp; Past tense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我叫HHC</cp:lastModifiedBy>
  <cp:revision>2</cp:revision>
  <dcterms:created xsi:type="dcterms:W3CDTF">2022-05-16T14:17:00Z</dcterms:created>
  <dcterms:modified xsi:type="dcterms:W3CDTF">2022-05-16T15:14:13Z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6C44F21D52A1473CA52E73BA822251FB</vt:lpwstr>
  </property>
  <property fmtid="{D5CDD505-2E9C-101B-9397-08002B2CF9AE}" pid="3" name="KSOProductBuildVer">
    <vt:lpwstr>2052-11.1.0.11365</vt:lpwstr>
  </property>
</Properties>
</file>

<file path=docProps/thumbnail.jpeg>
</file>